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F7D67-0A30-4674-9BE0-4D35A98772C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935743-3B63-442D-AA18-3EDA0ED3268C}">
      <dgm:prSet/>
      <dgm:spPr/>
      <dgm:t>
        <a:bodyPr/>
        <a:lstStyle/>
        <a:p>
          <a:r>
            <a:rPr lang="es-ES" dirty="0"/>
            <a:t>¿Es posible analizar glaciares mediante percepción remota?</a:t>
          </a:r>
          <a:endParaRPr lang="en-US" dirty="0"/>
        </a:p>
      </dgm:t>
    </dgm:pt>
    <dgm:pt modelId="{58328EE4-66D3-4479-9A1D-CF826C3124FA}" type="parTrans" cxnId="{2E7210BF-77A7-4C81-B51F-45C7B4473E7B}">
      <dgm:prSet/>
      <dgm:spPr/>
      <dgm:t>
        <a:bodyPr/>
        <a:lstStyle/>
        <a:p>
          <a:endParaRPr lang="en-US"/>
        </a:p>
      </dgm:t>
    </dgm:pt>
    <dgm:pt modelId="{8BE44792-560D-44FE-BA6C-B6C521AA6965}" type="sibTrans" cxnId="{2E7210BF-77A7-4C81-B51F-45C7B4473E7B}">
      <dgm:prSet/>
      <dgm:spPr/>
      <dgm:t>
        <a:bodyPr/>
        <a:lstStyle/>
        <a:p>
          <a:endParaRPr lang="en-US"/>
        </a:p>
      </dgm:t>
    </dgm:pt>
    <dgm:pt modelId="{3493FF3F-F255-4DDD-9B30-F1CBFBE7BD05}">
      <dgm:prSet/>
      <dgm:spPr/>
      <dgm:t>
        <a:bodyPr/>
        <a:lstStyle/>
        <a:p>
          <a:r>
            <a:rPr lang="es-ES"/>
            <a:t>¿Cuánto ha variado el área de un Glaciar con el paso del tiempo?</a:t>
          </a:r>
          <a:endParaRPr lang="en-US"/>
        </a:p>
      </dgm:t>
    </dgm:pt>
    <dgm:pt modelId="{FDEB4408-AE57-4420-8BE9-222D7785B0AF}" type="parTrans" cxnId="{30004C00-BF54-4986-950E-60F9D87B3D9A}">
      <dgm:prSet/>
      <dgm:spPr/>
      <dgm:t>
        <a:bodyPr/>
        <a:lstStyle/>
        <a:p>
          <a:endParaRPr lang="en-US"/>
        </a:p>
      </dgm:t>
    </dgm:pt>
    <dgm:pt modelId="{9C846B06-22BB-40A9-9AFC-4B3E8F015EC3}" type="sibTrans" cxnId="{30004C00-BF54-4986-950E-60F9D87B3D9A}">
      <dgm:prSet/>
      <dgm:spPr/>
      <dgm:t>
        <a:bodyPr/>
        <a:lstStyle/>
        <a:p>
          <a:endParaRPr lang="en-US"/>
        </a:p>
      </dgm:t>
    </dgm:pt>
    <dgm:pt modelId="{F5059E80-9772-4951-B5B0-6AD6A7B66052}">
      <dgm:prSet/>
      <dgm:spPr/>
      <dgm:t>
        <a:bodyPr/>
        <a:lstStyle/>
        <a:p>
          <a:r>
            <a:rPr lang="es-ES"/>
            <a:t>¿Pueden los modelos de clasificación realizar lo mismo?</a:t>
          </a:r>
          <a:endParaRPr lang="en-US"/>
        </a:p>
      </dgm:t>
    </dgm:pt>
    <dgm:pt modelId="{711A0A10-4BEC-453F-9744-EAFABE0DAD76}" type="parTrans" cxnId="{DC12976C-1B1B-47ED-862C-C9E6A8977E3B}">
      <dgm:prSet/>
      <dgm:spPr/>
      <dgm:t>
        <a:bodyPr/>
        <a:lstStyle/>
        <a:p>
          <a:endParaRPr lang="en-US"/>
        </a:p>
      </dgm:t>
    </dgm:pt>
    <dgm:pt modelId="{4756187A-0FDA-4D3C-A9DE-BBCCBE5D5612}" type="sibTrans" cxnId="{DC12976C-1B1B-47ED-862C-C9E6A8977E3B}">
      <dgm:prSet/>
      <dgm:spPr/>
      <dgm:t>
        <a:bodyPr/>
        <a:lstStyle/>
        <a:p>
          <a:endParaRPr lang="en-US"/>
        </a:p>
      </dgm:t>
    </dgm:pt>
    <dgm:pt modelId="{ED24946B-401D-4053-86F1-5C063D1D6622}" type="pres">
      <dgm:prSet presAssocID="{6A7F7D67-0A30-4674-9BE0-4D35A98772CD}" presName="root" presStyleCnt="0">
        <dgm:presLayoutVars>
          <dgm:dir/>
          <dgm:resizeHandles val="exact"/>
        </dgm:presLayoutVars>
      </dgm:prSet>
      <dgm:spPr/>
    </dgm:pt>
    <dgm:pt modelId="{4191004F-8E71-45A7-9CFD-1161B73DEC2D}" type="pres">
      <dgm:prSet presAssocID="{CA935743-3B63-442D-AA18-3EDA0ED3268C}" presName="compNode" presStyleCnt="0"/>
      <dgm:spPr/>
    </dgm:pt>
    <dgm:pt modelId="{AA19B834-7EBC-4A8D-A5F2-8AC04C97FB1E}" type="pres">
      <dgm:prSet presAssocID="{CA935743-3B63-442D-AA18-3EDA0ED326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F4246B20-2A02-44FF-9834-F7F02F6DB92E}" type="pres">
      <dgm:prSet presAssocID="{CA935743-3B63-442D-AA18-3EDA0ED3268C}" presName="spaceRect" presStyleCnt="0"/>
      <dgm:spPr/>
    </dgm:pt>
    <dgm:pt modelId="{53866966-B948-4FAF-B631-206D6CE0AE7E}" type="pres">
      <dgm:prSet presAssocID="{CA935743-3B63-442D-AA18-3EDA0ED3268C}" presName="textRect" presStyleLbl="revTx" presStyleIdx="0" presStyleCnt="3">
        <dgm:presLayoutVars>
          <dgm:chMax val="1"/>
          <dgm:chPref val="1"/>
        </dgm:presLayoutVars>
      </dgm:prSet>
      <dgm:spPr/>
    </dgm:pt>
    <dgm:pt modelId="{0F49B228-0B04-4C9C-BF4A-E9870C79D752}" type="pres">
      <dgm:prSet presAssocID="{8BE44792-560D-44FE-BA6C-B6C521AA6965}" presName="sibTrans" presStyleCnt="0"/>
      <dgm:spPr/>
    </dgm:pt>
    <dgm:pt modelId="{80EB7535-199C-4E2E-8028-D124F18E381F}" type="pres">
      <dgm:prSet presAssocID="{3493FF3F-F255-4DDD-9B30-F1CBFBE7BD05}" presName="compNode" presStyleCnt="0"/>
      <dgm:spPr/>
    </dgm:pt>
    <dgm:pt modelId="{DCED3A12-7B98-4914-A794-F1CB34EB8395}" type="pres">
      <dgm:prSet presAssocID="{3493FF3F-F255-4DDD-9B30-F1CBFBE7BD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943A9CCB-79DB-44F0-BEFE-B9E1B59DF21B}" type="pres">
      <dgm:prSet presAssocID="{3493FF3F-F255-4DDD-9B30-F1CBFBE7BD05}" presName="spaceRect" presStyleCnt="0"/>
      <dgm:spPr/>
    </dgm:pt>
    <dgm:pt modelId="{8F18F404-A386-4E7E-9E36-086F6F3E91AA}" type="pres">
      <dgm:prSet presAssocID="{3493FF3F-F255-4DDD-9B30-F1CBFBE7BD05}" presName="textRect" presStyleLbl="revTx" presStyleIdx="1" presStyleCnt="3">
        <dgm:presLayoutVars>
          <dgm:chMax val="1"/>
          <dgm:chPref val="1"/>
        </dgm:presLayoutVars>
      </dgm:prSet>
      <dgm:spPr/>
    </dgm:pt>
    <dgm:pt modelId="{F62535F0-E5CB-4E0F-8D44-F2DB3EE75E6C}" type="pres">
      <dgm:prSet presAssocID="{9C846B06-22BB-40A9-9AFC-4B3E8F015EC3}" presName="sibTrans" presStyleCnt="0"/>
      <dgm:spPr/>
    </dgm:pt>
    <dgm:pt modelId="{3C781DCD-EF8B-4D71-995C-31336B9A1305}" type="pres">
      <dgm:prSet presAssocID="{F5059E80-9772-4951-B5B0-6AD6A7B66052}" presName="compNode" presStyleCnt="0"/>
      <dgm:spPr/>
    </dgm:pt>
    <dgm:pt modelId="{BF90ED1C-EC35-4216-9F06-E1E53C5ED2A3}" type="pres">
      <dgm:prSet presAssocID="{F5059E80-9772-4951-B5B0-6AD6A7B660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CFC4E748-8B7E-43FF-A806-BE34AED933FF}" type="pres">
      <dgm:prSet presAssocID="{F5059E80-9772-4951-B5B0-6AD6A7B66052}" presName="spaceRect" presStyleCnt="0"/>
      <dgm:spPr/>
    </dgm:pt>
    <dgm:pt modelId="{32AA543A-0914-4089-B7E3-BC3DF8D269A5}" type="pres">
      <dgm:prSet presAssocID="{F5059E80-9772-4951-B5B0-6AD6A7B660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004C00-BF54-4986-950E-60F9D87B3D9A}" srcId="{6A7F7D67-0A30-4674-9BE0-4D35A98772CD}" destId="{3493FF3F-F255-4DDD-9B30-F1CBFBE7BD05}" srcOrd="1" destOrd="0" parTransId="{FDEB4408-AE57-4420-8BE9-222D7785B0AF}" sibTransId="{9C846B06-22BB-40A9-9AFC-4B3E8F015EC3}"/>
    <dgm:cxn modelId="{01CBDC0A-7C49-4B4E-A64A-31C8AE6BD68F}" type="presOf" srcId="{F5059E80-9772-4951-B5B0-6AD6A7B66052}" destId="{32AA543A-0914-4089-B7E3-BC3DF8D269A5}" srcOrd="0" destOrd="0" presId="urn:microsoft.com/office/officeart/2018/2/layout/IconLabelList"/>
    <dgm:cxn modelId="{DC12976C-1B1B-47ED-862C-C9E6A8977E3B}" srcId="{6A7F7D67-0A30-4674-9BE0-4D35A98772CD}" destId="{F5059E80-9772-4951-B5B0-6AD6A7B66052}" srcOrd="2" destOrd="0" parTransId="{711A0A10-4BEC-453F-9744-EAFABE0DAD76}" sibTransId="{4756187A-0FDA-4D3C-A9DE-BBCCBE5D5612}"/>
    <dgm:cxn modelId="{FFD9D94F-EAAA-4617-B700-B2E309708B82}" type="presOf" srcId="{3493FF3F-F255-4DDD-9B30-F1CBFBE7BD05}" destId="{8F18F404-A386-4E7E-9E36-086F6F3E91AA}" srcOrd="0" destOrd="0" presId="urn:microsoft.com/office/officeart/2018/2/layout/IconLabelList"/>
    <dgm:cxn modelId="{55570394-89B9-4B72-B23C-B24014B39E1F}" type="presOf" srcId="{6A7F7D67-0A30-4674-9BE0-4D35A98772CD}" destId="{ED24946B-401D-4053-86F1-5C063D1D6622}" srcOrd="0" destOrd="0" presId="urn:microsoft.com/office/officeart/2018/2/layout/IconLabelList"/>
    <dgm:cxn modelId="{866563BE-106B-4E61-8070-BC1484E97089}" type="presOf" srcId="{CA935743-3B63-442D-AA18-3EDA0ED3268C}" destId="{53866966-B948-4FAF-B631-206D6CE0AE7E}" srcOrd="0" destOrd="0" presId="urn:microsoft.com/office/officeart/2018/2/layout/IconLabelList"/>
    <dgm:cxn modelId="{2E7210BF-77A7-4C81-B51F-45C7B4473E7B}" srcId="{6A7F7D67-0A30-4674-9BE0-4D35A98772CD}" destId="{CA935743-3B63-442D-AA18-3EDA0ED3268C}" srcOrd="0" destOrd="0" parTransId="{58328EE4-66D3-4479-9A1D-CF826C3124FA}" sibTransId="{8BE44792-560D-44FE-BA6C-B6C521AA6965}"/>
    <dgm:cxn modelId="{29222762-5296-4791-8D8E-78BAD0798EE6}" type="presParOf" srcId="{ED24946B-401D-4053-86F1-5C063D1D6622}" destId="{4191004F-8E71-45A7-9CFD-1161B73DEC2D}" srcOrd="0" destOrd="0" presId="urn:microsoft.com/office/officeart/2018/2/layout/IconLabelList"/>
    <dgm:cxn modelId="{32F27A9E-CA56-4ED1-A43B-5C3E093D9543}" type="presParOf" srcId="{4191004F-8E71-45A7-9CFD-1161B73DEC2D}" destId="{AA19B834-7EBC-4A8D-A5F2-8AC04C97FB1E}" srcOrd="0" destOrd="0" presId="urn:microsoft.com/office/officeart/2018/2/layout/IconLabelList"/>
    <dgm:cxn modelId="{6005F448-E7B5-4A49-B32F-5DB0FCA3133C}" type="presParOf" srcId="{4191004F-8E71-45A7-9CFD-1161B73DEC2D}" destId="{F4246B20-2A02-44FF-9834-F7F02F6DB92E}" srcOrd="1" destOrd="0" presId="urn:microsoft.com/office/officeart/2018/2/layout/IconLabelList"/>
    <dgm:cxn modelId="{A6AF134D-8370-4620-8D50-0BD78455CF1D}" type="presParOf" srcId="{4191004F-8E71-45A7-9CFD-1161B73DEC2D}" destId="{53866966-B948-4FAF-B631-206D6CE0AE7E}" srcOrd="2" destOrd="0" presId="urn:microsoft.com/office/officeart/2018/2/layout/IconLabelList"/>
    <dgm:cxn modelId="{88EDCCA1-D33C-4089-A7E3-8903435DA1F4}" type="presParOf" srcId="{ED24946B-401D-4053-86F1-5C063D1D6622}" destId="{0F49B228-0B04-4C9C-BF4A-E9870C79D752}" srcOrd="1" destOrd="0" presId="urn:microsoft.com/office/officeart/2018/2/layout/IconLabelList"/>
    <dgm:cxn modelId="{237A5E35-7420-43C2-8B89-E134E679C3F5}" type="presParOf" srcId="{ED24946B-401D-4053-86F1-5C063D1D6622}" destId="{80EB7535-199C-4E2E-8028-D124F18E381F}" srcOrd="2" destOrd="0" presId="urn:microsoft.com/office/officeart/2018/2/layout/IconLabelList"/>
    <dgm:cxn modelId="{E49D2CB4-B00A-499A-A7DE-2FC7E1928AB4}" type="presParOf" srcId="{80EB7535-199C-4E2E-8028-D124F18E381F}" destId="{DCED3A12-7B98-4914-A794-F1CB34EB8395}" srcOrd="0" destOrd="0" presId="urn:microsoft.com/office/officeart/2018/2/layout/IconLabelList"/>
    <dgm:cxn modelId="{533AD612-B7DB-4BF1-8715-527C7C8CE1B0}" type="presParOf" srcId="{80EB7535-199C-4E2E-8028-D124F18E381F}" destId="{943A9CCB-79DB-44F0-BEFE-B9E1B59DF21B}" srcOrd="1" destOrd="0" presId="urn:microsoft.com/office/officeart/2018/2/layout/IconLabelList"/>
    <dgm:cxn modelId="{DF574DB5-0405-43CB-BBE4-30D165D457A0}" type="presParOf" srcId="{80EB7535-199C-4E2E-8028-D124F18E381F}" destId="{8F18F404-A386-4E7E-9E36-086F6F3E91AA}" srcOrd="2" destOrd="0" presId="urn:microsoft.com/office/officeart/2018/2/layout/IconLabelList"/>
    <dgm:cxn modelId="{A7872953-F197-411F-9D42-796FD587765C}" type="presParOf" srcId="{ED24946B-401D-4053-86F1-5C063D1D6622}" destId="{F62535F0-E5CB-4E0F-8D44-F2DB3EE75E6C}" srcOrd="3" destOrd="0" presId="urn:microsoft.com/office/officeart/2018/2/layout/IconLabelList"/>
    <dgm:cxn modelId="{62185BFE-8FFF-42C9-8397-CF69044AB1D3}" type="presParOf" srcId="{ED24946B-401D-4053-86F1-5C063D1D6622}" destId="{3C781DCD-EF8B-4D71-995C-31336B9A1305}" srcOrd="4" destOrd="0" presId="urn:microsoft.com/office/officeart/2018/2/layout/IconLabelList"/>
    <dgm:cxn modelId="{E751AB39-6EDC-4152-8E0E-68C1BFB063C4}" type="presParOf" srcId="{3C781DCD-EF8B-4D71-995C-31336B9A1305}" destId="{BF90ED1C-EC35-4216-9F06-E1E53C5ED2A3}" srcOrd="0" destOrd="0" presId="urn:microsoft.com/office/officeart/2018/2/layout/IconLabelList"/>
    <dgm:cxn modelId="{75CA0CEF-43AD-413C-8F18-DF710FC9088B}" type="presParOf" srcId="{3C781DCD-EF8B-4D71-995C-31336B9A1305}" destId="{CFC4E748-8B7E-43FF-A806-BE34AED933FF}" srcOrd="1" destOrd="0" presId="urn:microsoft.com/office/officeart/2018/2/layout/IconLabelList"/>
    <dgm:cxn modelId="{74948C2C-951A-4A05-BAF0-7113CCBCB2B7}" type="presParOf" srcId="{3C781DCD-EF8B-4D71-995C-31336B9A1305}" destId="{32AA543A-0914-4089-B7E3-BC3DF8D269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9B834-7EBC-4A8D-A5F2-8AC04C97FB1E}">
      <dsp:nvSpPr>
        <dsp:cNvPr id="0" name=""/>
        <dsp:cNvSpPr/>
      </dsp:nvSpPr>
      <dsp:spPr>
        <a:xfrm>
          <a:off x="962462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66966-B948-4FAF-B631-206D6CE0AE7E}">
      <dsp:nvSpPr>
        <dsp:cNvPr id="0" name=""/>
        <dsp:cNvSpPr/>
      </dsp:nvSpPr>
      <dsp:spPr>
        <a:xfrm>
          <a:off x="72919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¿Es posible analizar glaciares mediante percepción remota?</a:t>
          </a:r>
          <a:endParaRPr lang="en-US" sz="1700" kern="1200" dirty="0"/>
        </a:p>
      </dsp:txBody>
      <dsp:txXfrm>
        <a:off x="72919" y="2697882"/>
        <a:ext cx="3234701" cy="720000"/>
      </dsp:txXfrm>
    </dsp:sp>
    <dsp:sp modelId="{DCED3A12-7B98-4914-A794-F1CB34EB8395}">
      <dsp:nvSpPr>
        <dsp:cNvPr id="0" name=""/>
        <dsp:cNvSpPr/>
      </dsp:nvSpPr>
      <dsp:spPr>
        <a:xfrm>
          <a:off x="4763237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8F404-A386-4E7E-9E36-086F6F3E91AA}">
      <dsp:nvSpPr>
        <dsp:cNvPr id="0" name=""/>
        <dsp:cNvSpPr/>
      </dsp:nvSpPr>
      <dsp:spPr>
        <a:xfrm>
          <a:off x="3873694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¿Cuánto ha variado el área de un Glaciar con el paso del tiempo?</a:t>
          </a:r>
          <a:endParaRPr lang="en-US" sz="1700" kern="1200"/>
        </a:p>
      </dsp:txBody>
      <dsp:txXfrm>
        <a:off x="3873694" y="2697882"/>
        <a:ext cx="3234701" cy="720000"/>
      </dsp:txXfrm>
    </dsp:sp>
    <dsp:sp modelId="{BF90ED1C-EC35-4216-9F06-E1E53C5ED2A3}">
      <dsp:nvSpPr>
        <dsp:cNvPr id="0" name=""/>
        <dsp:cNvSpPr/>
      </dsp:nvSpPr>
      <dsp:spPr>
        <a:xfrm>
          <a:off x="8564011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A543A-0914-4089-B7E3-BC3DF8D269A5}">
      <dsp:nvSpPr>
        <dsp:cNvPr id="0" name=""/>
        <dsp:cNvSpPr/>
      </dsp:nvSpPr>
      <dsp:spPr>
        <a:xfrm>
          <a:off x="7674468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¿Pueden los modelos de clasificación realizar lo mismo?</a:t>
          </a:r>
          <a:endParaRPr lang="en-US" sz="1700" kern="1200"/>
        </a:p>
      </dsp:txBody>
      <dsp:txXfrm>
        <a:off x="7674468" y="2697882"/>
        <a:ext cx="323470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1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7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7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1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9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1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0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5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D349631-E03D-E334-4420-1494ADD5F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2" y="559813"/>
            <a:ext cx="560535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Desglaciaci</a:t>
            </a:r>
            <a:r>
              <a:rPr lang="en-US" sz="28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n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y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Tecnolog</a:t>
            </a:r>
            <a:r>
              <a:rPr lang="en-US" sz="28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í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a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Satelital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: Un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Enfoque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Percepci</a:t>
            </a:r>
            <a:r>
              <a:rPr lang="en-US" sz="28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n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Remota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para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el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Análisis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Áreas</a:t>
            </a:r>
            <a:r>
              <a:rPr lang="en-US" sz="28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Glaciares</a:t>
            </a:r>
            <a:endParaRPr lang="en-US" sz="28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4435E6-4ACB-34ED-1701-2594C9B13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dirty="0" err="1"/>
              <a:t>Integrantes</a:t>
            </a:r>
            <a:r>
              <a:rPr lang="en-US" sz="1800" dirty="0"/>
              <a:t>: </a:t>
            </a:r>
          </a:p>
          <a:p>
            <a:pPr marL="342900" indent="-228600" algn="l">
              <a:buFont typeface="Avenir Next LT Pro" panose="020B0504020202020204" pitchFamily="34" charset="0"/>
              <a:buChar char="+"/>
            </a:pPr>
            <a:r>
              <a:rPr lang="en-US" sz="1800" dirty="0"/>
              <a:t>Benjamín Santander</a:t>
            </a:r>
          </a:p>
          <a:p>
            <a:pPr marL="342900" indent="-228600" algn="l">
              <a:buFont typeface="Avenir Next LT Pro" panose="020B0504020202020204" pitchFamily="34" charset="0"/>
              <a:buChar char="+"/>
            </a:pPr>
            <a:r>
              <a:rPr lang="en-US" sz="1800" dirty="0"/>
              <a:t>Nicolás San Martín </a:t>
            </a:r>
          </a:p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dirty="0"/>
              <a:t>Sigla</a:t>
            </a:r>
            <a:r>
              <a:rPr lang="en-US" sz="1800"/>
              <a:t>: IMT2118-1</a:t>
            </a:r>
            <a:endParaRPr lang="en-US" sz="1800" dirty="0"/>
          </a:p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dirty="0" err="1"/>
              <a:t>Profesora</a:t>
            </a:r>
            <a:r>
              <a:rPr lang="en-US" sz="1800" dirty="0"/>
              <a:t>: Paula Aguirre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56955-4C9F-4F79-5243-F2F2BA4FF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8" r="30689" b="-1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49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0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73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BBD7C-A90C-977B-935E-39686BE7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</a:t>
            </a:r>
            <a:r>
              <a:rPr lang="es-CL" dirty="0" err="1"/>
              <a:t>smileCart</a:t>
            </a:r>
            <a:r>
              <a:rPr lang="es-CL" dirty="0"/>
              <a:t> </a:t>
            </a:r>
            <a:r>
              <a:rPr lang="es-CL" dirty="0" err="1"/>
              <a:t>Classifier</a:t>
            </a:r>
            <a:r>
              <a:rPr lang="es-CL" dirty="0"/>
              <a:t> de GEE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B4ECE-491E-7DD2-67DE-6868CB6D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/>
              <a:t>A este modelo se le aplico el entrenamiento mediante vectorización de la misma imagen que el RDF, y se clasifico el pixel como glaciar si el ND </a:t>
            </a:r>
            <a:r>
              <a:rPr lang="es-CL" dirty="0" err="1"/>
              <a:t>Panchromatic</a:t>
            </a:r>
            <a:r>
              <a:rPr lang="es-CL" dirty="0"/>
              <a:t>-SWIR 1 era mayor o igual a 0.4.</a:t>
            </a:r>
          </a:p>
          <a:p>
            <a:pPr algn="just"/>
            <a:r>
              <a:rPr lang="es-CL" dirty="0"/>
              <a:t>Al modelo se le entregan las bandas B1-B11, NDSI y NDPanchromatic-SWIR1</a:t>
            </a:r>
          </a:p>
        </p:txBody>
      </p:sp>
    </p:spTree>
    <p:extLst>
      <p:ext uri="{BB962C8B-B14F-4D97-AF65-F5344CB8AC3E}">
        <p14:creationId xmlns:p14="http://schemas.microsoft.com/office/powerpoint/2010/main" val="49801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23B1F-22E7-B9FA-9F5B-1ECF376C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</a:t>
            </a:r>
            <a:r>
              <a:rPr lang="es-CL" dirty="0" err="1"/>
              <a:t>smileCart</a:t>
            </a:r>
            <a:r>
              <a:rPr lang="es-CL" dirty="0"/>
              <a:t> de GEE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242CA4-C7F0-1DF1-72E1-16D272C95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1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E7B69-7B2E-2E86-0C34-00EDFF07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</a:t>
            </a:r>
            <a:r>
              <a:rPr lang="es-CL" dirty="0" err="1"/>
              <a:t>smileCart</a:t>
            </a:r>
            <a:r>
              <a:rPr lang="es-CL" dirty="0"/>
              <a:t> de GEE</a:t>
            </a:r>
          </a:p>
        </p:txBody>
      </p:sp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3C31EA41-A8EE-FA7A-B7CC-943D9114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3" y="1690688"/>
            <a:ext cx="10893973" cy="45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BEB5E46-A7D8-5E5E-4FE6-6C319286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s-CL" dirty="0"/>
              <a:t>Resultados del Área.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6D8E2-A5F3-C583-87DA-B51370DA0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 algn="just"/>
            <a:r>
              <a:rPr lang="es-CL" sz="1800" dirty="0"/>
              <a:t>El cálculo del área se realizó con 3 distintas normalizaciones y a su vez se usaron los modelos de clasificación para analizar su rendimiento en el cálculo del área.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0A8171A-095B-4CB2-DF67-A9B5B6E7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03" y="767705"/>
            <a:ext cx="6387190" cy="5317335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740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6136A-18E9-DF7B-411A-26FBA7E8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Observación de bandas</a:t>
            </a:r>
          </a:p>
        </p:txBody>
      </p:sp>
      <p:pic>
        <p:nvPicPr>
          <p:cNvPr id="5" name="Marcador de contenido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6949E69-5279-F1B0-7A4D-4AB06EAF2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26" y="1955024"/>
            <a:ext cx="3100458" cy="2720975"/>
          </a:xfrm>
        </p:spPr>
      </p:pic>
      <p:pic>
        <p:nvPicPr>
          <p:cNvPr id="7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1F70C58-DF74-5928-6AFC-B662CB312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6" y="1955024"/>
            <a:ext cx="3100459" cy="27209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F77F54-65E4-FB5C-A86D-E5550899E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70" y="1955024"/>
            <a:ext cx="3100459" cy="272097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729954D-D8E5-A811-671E-B49E27C32DA4}"/>
              </a:ext>
            </a:extLst>
          </p:cNvPr>
          <p:cNvSpPr txBox="1"/>
          <p:nvPr/>
        </p:nvSpPr>
        <p:spPr>
          <a:xfrm>
            <a:off x="9866220" y="4828731"/>
            <a:ext cx="79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NDSI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468563-3EB1-4CC4-5AF1-52F3F6FDE5E5}"/>
              </a:ext>
            </a:extLst>
          </p:cNvPr>
          <p:cNvSpPr txBox="1"/>
          <p:nvPr/>
        </p:nvSpPr>
        <p:spPr>
          <a:xfrm>
            <a:off x="5110161" y="4828731"/>
            <a:ext cx="197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ND RED-SWIR1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206FFA3-E13D-74CA-0B7A-EBF2BFC42D49}"/>
              </a:ext>
            </a:extLst>
          </p:cNvPr>
          <p:cNvSpPr txBox="1"/>
          <p:nvPr/>
        </p:nvSpPr>
        <p:spPr>
          <a:xfrm>
            <a:off x="528168" y="4828731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ND Panchromatic-SWIR1</a:t>
            </a:r>
          </a:p>
        </p:txBody>
      </p:sp>
    </p:spTree>
    <p:extLst>
      <p:ext uri="{BB962C8B-B14F-4D97-AF65-F5344CB8AC3E}">
        <p14:creationId xmlns:p14="http://schemas.microsoft.com/office/powerpoint/2010/main" val="289452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6E70DD3-E636-B7CA-906C-56C7F9F3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L" sz="3700"/>
              <a:t>Observación mediante filtración manual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3856E2-CC06-1A18-913E-5541B185F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 algn="just"/>
            <a:r>
              <a:rPr lang="es-CL" sz="1800" dirty="0"/>
              <a:t>A través de una clasificación manual para la banda Panchromatic-SWIR1, se pudo obtener esta imagen que muestra el retroceso del clúster de glaciares que seleccionamos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6C362BD8-E413-D333-4BCE-D4343400C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r="4382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300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20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C239E4-C420-ED49-4332-702D949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CL"/>
              <a:t>Conclusiones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48DC1D-937D-20FB-5501-DF4C21488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CL" sz="1300" dirty="0"/>
              <a:t>Podemos resumir en 5 puntos nuestras conclusiones: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Los modelos tienden a sobreestimar el área, pues no son muy buenos para clasificar con nubes y con muchas sombras, posiblemente por la poca cantidad de datos de entrenamiento.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El cálculo del área si bien es una buena aproximación, se ve afectado por las capas de nieve.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Una mayor cantidad de datos vectoriales de glaciares para distintos años, permitirían obtener una mejor calidad de datos para el entrenamiento.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Un filtrado de imágenes manuales permitiría una obtención de resultados más precisos con imágenes de mejor calidad.</a:t>
            </a:r>
          </a:p>
          <a:p>
            <a:pPr lvl="1">
              <a:lnSpc>
                <a:spcPct val="100000"/>
              </a:lnSpc>
            </a:pPr>
            <a:r>
              <a:rPr lang="es-CL" sz="1300" dirty="0"/>
              <a:t>Mejor capacidad de cómputo, pues los procesos son muy lentos para entrenar.</a:t>
            </a:r>
          </a:p>
        </p:txBody>
      </p:sp>
      <p:pic>
        <p:nvPicPr>
          <p:cNvPr id="7" name="Graphic 6" descr="Preguntas">
            <a:extLst>
              <a:ext uri="{FF2B5EF4-FFF2-40B4-BE49-F238E27FC236}">
                <a16:creationId xmlns:a16="http://schemas.microsoft.com/office/drawing/2014/main" id="{1E8A585A-AA39-0170-18E1-06C2C23CF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6562" y="2304938"/>
            <a:ext cx="3808150" cy="380815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3" name="Freeform: Shape 24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4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95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37322DD-3B7B-9718-68E7-B97CA1EE9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CL"/>
              <a:t>Descripción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227AE1-DC96-7AD3-174C-AA5EE9C9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s-ES" sz="1800" b="0" i="0" dirty="0">
              <a:effectLst/>
              <a:latin typeface="inherit"/>
            </a:endParaRPr>
          </a:p>
          <a:p>
            <a:pPr>
              <a:lnSpc>
                <a:spcPct val="100000"/>
              </a:lnSpc>
            </a:pPr>
            <a:r>
              <a:rPr lang="es-ES" sz="1800" dirty="0"/>
              <a:t>El uso de satélites para analizar glaciares permite una reducción de costos y de personal en comparación a los métodos presenciales. Esto puede permitir obtener resultados previos y hacer una mejor gestión de los recursos.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El monitoreo de glaciares mediante satélites puede permitir levantar alertas tempranas sobre su deterioro y estudiar cómo ha variado su área a lo largo de los años.</a:t>
            </a:r>
            <a:endParaRPr lang="es-CL" sz="1800" dirty="0"/>
          </a:p>
        </p:txBody>
      </p:sp>
      <p:pic>
        <p:nvPicPr>
          <p:cNvPr id="46" name="Graphic 45" descr="Satélite">
            <a:extLst>
              <a:ext uri="{FF2B5EF4-FFF2-40B4-BE49-F238E27FC236}">
                <a16:creationId xmlns:a16="http://schemas.microsoft.com/office/drawing/2014/main" id="{6FDD85D5-BB42-C408-45BB-02F6C6AA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6562" y="2304938"/>
            <a:ext cx="3808150" cy="3808150"/>
          </a:xfrm>
          <a:prstGeom prst="rect">
            <a:avLst/>
          </a:prstGeom>
        </p:spPr>
      </p:pic>
      <p:grpSp>
        <p:nvGrpSpPr>
          <p:cNvPr id="6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67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4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10B29E0-3D85-BA99-9A22-19AD57BE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Objetivos Generales</a:t>
            </a:r>
          </a:p>
        </p:txBody>
      </p:sp>
      <p:grpSp>
        <p:nvGrpSpPr>
          <p:cNvPr id="114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15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96" name="Marcador de contenido 2">
            <a:extLst>
              <a:ext uri="{FF2B5EF4-FFF2-40B4-BE49-F238E27FC236}">
                <a16:creationId xmlns:a16="http://schemas.microsoft.com/office/drawing/2014/main" id="{48BC485F-93D4-B825-3E22-742A5DA74D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76932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0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4" name="Top left">
            <a:extLst>
              <a:ext uri="{FF2B5EF4-FFF2-40B4-BE49-F238E27FC236}">
                <a16:creationId xmlns:a16="http://schemas.microsoft.com/office/drawing/2014/main" id="{3DF7CE3A-5BDC-4E10-9388-4C79AC102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7EE8754-F2D6-4612-9200-7AFC134C9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1339C3-F988-4CF6-BDF8-4BA05CB8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8138096-B969-482E-A58F-BD9CB0BB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FC54DBC-FFE9-4D1A-A444-F4C7E392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829F8B6-CF1D-4661-853E-7075100EA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54BC5D-2232-41F5-98C2-3AC5EBFB8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892BEF-2479-47E3-BB9B-50C3BEEC5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A44A0DB-BE5F-4000-9544-5623F83A1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CE0CC92-B2EF-CBFE-95E6-175D576AD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3" y="169452"/>
            <a:ext cx="10583117" cy="20565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¿Qué datos usamos?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F72D53-7D17-749B-7A24-C927F66B544B}"/>
              </a:ext>
            </a:extLst>
          </p:cNvPr>
          <p:cNvSpPr txBox="1"/>
          <p:nvPr/>
        </p:nvSpPr>
        <p:spPr>
          <a:xfrm>
            <a:off x="1012785" y="2402945"/>
            <a:ext cx="8954090" cy="3726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Datos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extraídos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del IDEchile,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estos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consisten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la capa vectorial correspondiente a los glaciares de chile, por medio de las imágenes promedio del año 2017.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tx2"/>
                </a:solidFill>
              </a:rPr>
              <a:t>A su vez también se hizo uso de imágenes satelitales de LANDSAT 7 entre el año 2000-2013 y de LANDSAT 8 entre el año 2014-2024, pertenecientes al tipo RAW, de la </a:t>
            </a:r>
            <a:r>
              <a:rPr lang="es-ES" sz="2200" dirty="0" err="1">
                <a:solidFill>
                  <a:schemeClr val="tx2"/>
                </a:solidFill>
              </a:rPr>
              <a:t>collection</a:t>
            </a:r>
            <a:r>
              <a:rPr lang="es-ES" sz="2200" dirty="0">
                <a:solidFill>
                  <a:schemeClr val="tx2"/>
                </a:solidFill>
              </a:rPr>
              <a:t> 2 y de </a:t>
            </a:r>
            <a:r>
              <a:rPr lang="es-ES" sz="2200" dirty="0" err="1">
                <a:solidFill>
                  <a:schemeClr val="tx2"/>
                </a:solidFill>
              </a:rPr>
              <a:t>Tier</a:t>
            </a:r>
            <a:r>
              <a:rPr lang="es-ES" sz="2200" dirty="0">
                <a:solidFill>
                  <a:schemeClr val="tx2"/>
                </a:solidFill>
              </a:rPr>
              <a:t> 1.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tx2"/>
                </a:solidFill>
              </a:rPr>
              <a:t>Otros datos que teníamos fueron la cartografía nacional de Masas Lacustres obtenidas de la Biblioteca del Congreso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2200" dirty="0">
                <a:solidFill>
                  <a:schemeClr val="tx2"/>
                </a:solidFill>
              </a:rPr>
              <a:t>Nacional de Chile, 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tx2"/>
                </a:solidFill>
              </a:rPr>
              <a:t>También información con respecto al caudal de los ríos de Chile, extraído del Center </a:t>
            </a:r>
            <a:r>
              <a:rPr lang="es-ES" sz="2200" dirty="0" err="1">
                <a:solidFill>
                  <a:schemeClr val="tx2"/>
                </a:solidFill>
              </a:rPr>
              <a:t>for</a:t>
            </a:r>
            <a:r>
              <a:rPr lang="es-ES" sz="2200" dirty="0">
                <a:solidFill>
                  <a:schemeClr val="tx2"/>
                </a:solidFill>
              </a:rPr>
              <a:t> </a:t>
            </a:r>
            <a:r>
              <a:rPr lang="es-ES" sz="2200" dirty="0" err="1">
                <a:solidFill>
                  <a:schemeClr val="tx2"/>
                </a:solidFill>
              </a:rPr>
              <a:t>Climate</a:t>
            </a:r>
            <a:r>
              <a:rPr lang="es-ES" sz="2200" dirty="0">
                <a:solidFill>
                  <a:schemeClr val="tx2"/>
                </a:solidFill>
              </a:rPr>
              <a:t> and </a:t>
            </a:r>
            <a:r>
              <a:rPr lang="es-ES" sz="2200" dirty="0" err="1">
                <a:solidFill>
                  <a:schemeClr val="tx2"/>
                </a:solidFill>
              </a:rPr>
              <a:t>Resilience</a:t>
            </a:r>
            <a:r>
              <a:rPr lang="es-ES" sz="2200" dirty="0">
                <a:solidFill>
                  <a:schemeClr val="tx2"/>
                </a:solidFill>
              </a:rPr>
              <a:t> </a:t>
            </a:r>
            <a:r>
              <a:rPr lang="es-ES" sz="2200" dirty="0" err="1">
                <a:solidFill>
                  <a:schemeClr val="tx2"/>
                </a:solidFill>
              </a:rPr>
              <a:t>Research</a:t>
            </a:r>
            <a:r>
              <a:rPr lang="es-ES" sz="22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Estos dos últimos se descartaron</a:t>
            </a:r>
            <a:r>
              <a:rPr lang="es-ES" sz="2200" dirty="0">
                <a:solidFill>
                  <a:schemeClr val="tx2"/>
                </a:solidFill>
              </a:rPr>
              <a:t>, debido a la complejidad de su uso, así como la dificultad de relacionarlos con el deterioro de un glaciar.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4" name="Cross">
            <a:extLst>
              <a:ext uri="{FF2B5EF4-FFF2-40B4-BE49-F238E27FC236}">
                <a16:creationId xmlns:a16="http://schemas.microsoft.com/office/drawing/2014/main" id="{B270D064-4AA8-4476-8B01-32F8176A4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A8100D3-125D-4F8C-83B8-B5898B6F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A2153A7-5195-4EFC-B16A-D5758F96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8" name="Bottom Right">
            <a:extLst>
              <a:ext uri="{FF2B5EF4-FFF2-40B4-BE49-F238E27FC236}">
                <a16:creationId xmlns:a16="http://schemas.microsoft.com/office/drawing/2014/main" id="{AB6237A3-9D32-467E-AA5A-14D052593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057400-8420-478E-8A2F-B58D45E0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0" name="Graphic 157">
              <a:extLst>
                <a:ext uri="{FF2B5EF4-FFF2-40B4-BE49-F238E27FC236}">
                  <a16:creationId xmlns:a16="http://schemas.microsoft.com/office/drawing/2014/main" id="{CC012467-B7B8-440A-8DAB-5EFF70FA5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00F8C8E4-FB02-4F5D-9DC9-A062442E4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8A40D7C3-FA31-4AF6-AD75-E54BF48E9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128BB2D-104A-4CDF-8D53-D83ACBC85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A3CCEA3-9A1A-408D-9344-64347FAFA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C8F56CD-A9BE-4A11-90D6-A0C38552E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0152681-AFB0-428A-B6D0-BC183F8C4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AD8FD39-79C9-4EA7-A00A-CDA13E009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A2652E6-AEC0-4A6E-9E79-B09605219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8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18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0" name="Freeform: Shape 18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1" name="Freeform: Shape 18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2" name="Freeform: Shape 18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64" name="Freeform: Shape 19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19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19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19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19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19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19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2" name="Freeform: Shape 20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0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0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0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0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0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0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79" name="Rectangle 209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0" name="Rectangle 211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1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2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283" name="Freeform: Shape 216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84" name="Freeform: Shape 21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1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19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20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21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22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23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24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25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26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27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28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29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30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31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32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33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1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02" name="Freeform: Shape 236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3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4" name="Freeform: Shape 239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240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242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243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245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9" name="Freeform: Shape 238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B15A9C2-42B3-4C01-91DC-AF3AC419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¿Qué realizamos?</a:t>
            </a:r>
          </a:p>
        </p:txBody>
      </p:sp>
      <p:grpSp>
        <p:nvGrpSpPr>
          <p:cNvPr id="310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311" name="Straight Connector 2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2" name="Straight Connector 2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05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4D07FE5-4682-9764-7374-D1567CC1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CL" dirty="0"/>
              <a:t>Uso de un algoritmo de clustering, en este caso DBSCAN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45A279-964B-57C8-ECD7-8576DCC7F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 algn="just"/>
            <a:r>
              <a:rPr lang="es-CL" sz="1800" dirty="0"/>
              <a:t>Este fue aplicado a los centroides obtenidos de los datos del </a:t>
            </a:r>
            <a:r>
              <a:rPr lang="es-CL" sz="1800" dirty="0" err="1"/>
              <a:t>IDEchile</a:t>
            </a:r>
            <a:r>
              <a:rPr lang="es-CL" sz="1800" dirty="0"/>
              <a:t>, con un criterio de distancia de 800 </a:t>
            </a:r>
            <a:r>
              <a:rPr lang="es-CL" sz="1800" dirty="0" err="1"/>
              <a:t>mts</a:t>
            </a:r>
            <a:r>
              <a:rPr lang="es-CL" sz="1800" dirty="0"/>
              <a:t> y un mínimo de 2 centroides para considerar un clúster.</a:t>
            </a:r>
          </a:p>
          <a:p>
            <a:pPr algn="just"/>
            <a:r>
              <a:rPr lang="es-CL" sz="1800" dirty="0"/>
              <a:t>De estos clúster seleccionamos el 153, correspondiente al Glaciar Potro Norte B y los aledaños.</a:t>
            </a:r>
          </a:p>
          <a:p>
            <a:endParaRPr lang="es-CL" sz="18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44989947-7526-988E-A5A5-D4C30083B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62" y="2304938"/>
            <a:ext cx="3808150" cy="380815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035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250C-E379-4834-1D0B-D9A2E664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</a:t>
            </a:r>
            <a:r>
              <a:rPr lang="es-CL" dirty="0" err="1"/>
              <a:t>Random</a:t>
            </a:r>
            <a:r>
              <a:rPr lang="es-CL" dirty="0"/>
              <a:t> Forest </a:t>
            </a:r>
            <a:r>
              <a:rPr lang="es-CL" dirty="0" err="1"/>
              <a:t>Classifier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1557FA-A16A-695A-59E8-0F3308445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/>
              <a:t>Este Modelo fue entrenado a partir de datos vectorizados, obtenidos de la mejor imagen mediana de una colección de imágenes de LANDSAT 8 entre los años 2014-2023, en este caso la banda usada fue la Diferencia Normalizada del </a:t>
            </a:r>
            <a:r>
              <a:rPr lang="es-CL" dirty="0" err="1"/>
              <a:t>Panchromatic</a:t>
            </a:r>
            <a:r>
              <a:rPr lang="es-CL" dirty="0"/>
              <a:t> (B8) y el SWIR 1 (B6).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Luego el modelo se entrena mediante el uso de las bandas B1-B11, NDSI, NDVI, ND Panchromatic-SWIR1.</a:t>
            </a:r>
          </a:p>
        </p:txBody>
      </p:sp>
    </p:spTree>
    <p:extLst>
      <p:ext uri="{BB962C8B-B14F-4D97-AF65-F5344CB8AC3E}">
        <p14:creationId xmlns:p14="http://schemas.microsoft.com/office/powerpoint/2010/main" val="216306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EC631-E2B7-18BA-EA21-EC101936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RDF</a:t>
            </a:r>
          </a:p>
        </p:txBody>
      </p: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966A317-51CC-24A7-D58C-2E270499A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9" y="1690688"/>
            <a:ext cx="10175021" cy="4239592"/>
          </a:xfrm>
        </p:spPr>
      </p:pic>
    </p:spTree>
    <p:extLst>
      <p:ext uri="{BB962C8B-B14F-4D97-AF65-F5344CB8AC3E}">
        <p14:creationId xmlns:p14="http://schemas.microsoft.com/office/powerpoint/2010/main" val="333084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7EB10-C869-77F4-CD6D-258270B9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Resultados RDF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B9060AB-DB93-2F44-1413-E8589F71E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12426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_2SEEDS">
      <a:dk1>
        <a:srgbClr val="000000"/>
      </a:dk1>
      <a:lt1>
        <a:srgbClr val="FFFFFF"/>
      </a:lt1>
      <a:dk2>
        <a:srgbClr val="2F3920"/>
      </a:dk2>
      <a:lt2>
        <a:srgbClr val="E2E8E7"/>
      </a:lt2>
      <a:accent1>
        <a:srgbClr val="B13B45"/>
      </a:accent1>
      <a:accent2>
        <a:srgbClr val="C34D89"/>
      </a:accent2>
      <a:accent3>
        <a:srgbClr val="C3734D"/>
      </a:accent3>
      <a:accent4>
        <a:srgbClr val="41B13B"/>
      </a:accent4>
      <a:accent5>
        <a:srgbClr val="48B871"/>
      </a:accent5>
      <a:accent6>
        <a:srgbClr val="3BB198"/>
      </a:accent6>
      <a:hlink>
        <a:srgbClr val="309289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675</Words>
  <Application>Microsoft Office PowerPoint</Application>
  <PresentationFormat>Panorámica</PresentationFormat>
  <Paragraphs>56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Avenir Next LT Pro</vt:lpstr>
      <vt:lpstr>AvenirNext LT Pro Medium</vt:lpstr>
      <vt:lpstr>inherit</vt:lpstr>
      <vt:lpstr>Rockwell</vt:lpstr>
      <vt:lpstr>Segoe UI</vt:lpstr>
      <vt:lpstr>Segoe UI Semilight</vt:lpstr>
      <vt:lpstr>ExploreVTI</vt:lpstr>
      <vt:lpstr>Desglaciación y Tecnología Satelital: Un Enfoque de Percepción Remota para el Análisis de Áreas Glaciares</vt:lpstr>
      <vt:lpstr>Descripción del Problema</vt:lpstr>
      <vt:lpstr>Objetivos Generales</vt:lpstr>
      <vt:lpstr>¿Qué datos usamos?</vt:lpstr>
      <vt:lpstr>¿Qué realizamos?</vt:lpstr>
      <vt:lpstr>Uso de un algoritmo de clustering, en este caso DBSCAN</vt:lpstr>
      <vt:lpstr>Un Random Forest Classifier</vt:lpstr>
      <vt:lpstr>Resultados RDF</vt:lpstr>
      <vt:lpstr>Resultados RDF</vt:lpstr>
      <vt:lpstr>Un smileCart Classifier de GEE</vt:lpstr>
      <vt:lpstr>Resultados smileCart de GEE</vt:lpstr>
      <vt:lpstr>Resultados smileCart de GEE</vt:lpstr>
      <vt:lpstr>Resultados del Área.</vt:lpstr>
      <vt:lpstr>Observación de bandas</vt:lpstr>
      <vt:lpstr>Observación mediante filtración manual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Nicolás San Martín Hinojosa</dc:creator>
  <cp:lastModifiedBy>Nicolás San Martín Hinojosa</cp:lastModifiedBy>
  <cp:revision>2</cp:revision>
  <dcterms:created xsi:type="dcterms:W3CDTF">2024-07-08T22:02:35Z</dcterms:created>
  <dcterms:modified xsi:type="dcterms:W3CDTF">2024-07-09T00:23:45Z</dcterms:modified>
</cp:coreProperties>
</file>